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257" r:id="rId2"/>
    <p:sldId id="258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78" autoAdjust="0"/>
    <p:restoredTop sz="94660"/>
  </p:normalViewPr>
  <p:slideViewPr>
    <p:cSldViewPr snapToGrid="0">
      <p:cViewPr varScale="1">
        <p:scale>
          <a:sx n="72" d="100"/>
          <a:sy n="72" d="100"/>
        </p:scale>
        <p:origin x="38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4804117454068242"/>
          <c:y val="0.16634587343248761"/>
          <c:w val="0.68240141076115479"/>
          <c:h val="0.7714373680219585"/>
        </c:manualLayout>
      </c:layout>
      <c:barChart>
        <c:barDir val="bar"/>
        <c:grouping val="clustered"/>
        <c:varyColors val="0"/>
        <c:ser>
          <c:idx val="0"/>
          <c:order val="0"/>
          <c:spPr>
            <a:gradFill flip="none" rotWithShape="1">
              <a:gsLst>
                <a:gs pos="0">
                  <a:schemeClr val="accent1">
                    <a:lumMod val="75000"/>
                    <a:shade val="30000"/>
                    <a:satMod val="115000"/>
                  </a:schemeClr>
                </a:gs>
                <a:gs pos="50000">
                  <a:schemeClr val="accent1">
                    <a:lumMod val="75000"/>
                    <a:shade val="67500"/>
                    <a:satMod val="115000"/>
                  </a:schemeClr>
                </a:gs>
                <a:gs pos="100000">
                  <a:schemeClr val="accent1">
                    <a:lumMod val="75000"/>
                    <a:shade val="100000"/>
                    <a:satMod val="115000"/>
                  </a:schemeClr>
                </a:gs>
              </a:gsLst>
              <a:lin ang="0" scaled="1"/>
              <a:tileRect/>
            </a:gradFill>
            <a:ln>
              <a:noFill/>
            </a:ln>
            <a:effectLst/>
          </c:spPr>
          <c:invertIfNegative val="0"/>
          <c:dPt>
            <c:idx val="4"/>
            <c:invertIfNegative val="0"/>
            <c:bubble3D val="0"/>
            <c:spPr>
              <a:gradFill flip="none" rotWithShape="1">
                <a:gsLst>
                  <a:gs pos="0">
                    <a:schemeClr val="accent1">
                      <a:lumMod val="75000"/>
                      <a:shade val="30000"/>
                      <a:satMod val="115000"/>
                    </a:schemeClr>
                  </a:gs>
                  <a:gs pos="50000">
                    <a:schemeClr val="accent1">
                      <a:lumMod val="75000"/>
                      <a:shade val="67500"/>
                      <a:satMod val="115000"/>
                    </a:schemeClr>
                  </a:gs>
                  <a:gs pos="100000">
                    <a:schemeClr val="accent1">
                      <a:lumMod val="75000"/>
                      <a:shade val="100000"/>
                      <a:satMod val="115000"/>
                    </a:schemeClr>
                  </a:gs>
                </a:gsLst>
                <a:lin ang="0" scaled="1"/>
                <a:tileRect/>
              </a:gradFill>
              <a:ln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3688-4B34-BF6B-CD6E5FF8B64D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Sheet1!$D$1:$D$8</c:f>
              <c:strCache>
                <c:ptCount val="8"/>
                <c:pt idx="0">
                  <c:v>Cured*</c:v>
                </c:pt>
                <c:pt idx="1">
                  <c:v>Completed treatment</c:v>
                </c:pt>
                <c:pt idx="2">
                  <c:v>Initiated HCV treatment</c:v>
                </c:pt>
                <c:pt idx="3">
                  <c:v>Authorized to begin treatment</c:v>
                </c:pt>
                <c:pt idx="4">
                  <c:v>Case reviewed by committee</c:v>
                </c:pt>
                <c:pt idx="5">
                  <c:v>Completed work-up and 
await case review</c:v>
                </c:pt>
                <c:pt idx="6">
                  <c:v>HCV RNA Positive</c:v>
                </c:pt>
                <c:pt idx="7">
                  <c:v>HCV Confirmatory Testing  </c:v>
                </c:pt>
              </c:strCache>
            </c:strRef>
          </c:cat>
          <c:val>
            <c:numRef>
              <c:f>Sheet1!$E$1:$E$8</c:f>
              <c:numCache>
                <c:formatCode>#,##0</c:formatCode>
                <c:ptCount val="8"/>
                <c:pt idx="0">
                  <c:v>29805</c:v>
                </c:pt>
                <c:pt idx="1">
                  <c:v>41580</c:v>
                </c:pt>
                <c:pt idx="2">
                  <c:v>45462</c:v>
                </c:pt>
                <c:pt idx="3">
                  <c:v>47069</c:v>
                </c:pt>
                <c:pt idx="4">
                  <c:v>47124</c:v>
                </c:pt>
                <c:pt idx="5">
                  <c:v>47619</c:v>
                </c:pt>
                <c:pt idx="6">
                  <c:v>54448</c:v>
                </c:pt>
                <c:pt idx="7">
                  <c:v>64610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002-4A75-B573-9ACD225ED86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47"/>
        <c:axId val="280449296"/>
        <c:axId val="280450864"/>
      </c:barChart>
      <c:catAx>
        <c:axId val="28044929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500" b="1" i="0" u="none" strike="noStrike" kern="1200" cap="none" spc="0" normalizeH="0" baseline="0">
                <a:solidFill>
                  <a:schemeClr val="accent4">
                    <a:lumMod val="20000"/>
                    <a:lumOff val="8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80450864"/>
        <c:crosses val="autoZero"/>
        <c:auto val="1"/>
        <c:lblAlgn val="ctr"/>
        <c:lblOffset val="100"/>
        <c:noMultiLvlLbl val="0"/>
      </c:catAx>
      <c:valAx>
        <c:axId val="280450864"/>
        <c:scaling>
          <c:orientation val="minMax"/>
        </c:scaling>
        <c:delete val="1"/>
        <c:axPos val="b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crossAx val="280449296"/>
        <c:crosses val="autoZero"/>
        <c:crossBetween val="between"/>
      </c:valAx>
      <c:spPr>
        <a:solidFill>
          <a:schemeClr val="bg1"/>
        </a:solidFill>
        <a:ln>
          <a:solidFill>
            <a:schemeClr val="accent1">
              <a:lumMod val="50000"/>
              <a:alpha val="89000"/>
            </a:schemeClr>
          </a:solidFill>
        </a:ln>
        <a:effectLst/>
      </c:spPr>
    </c:plotArea>
    <c:plotVisOnly val="1"/>
    <c:dispBlanksAs val="gap"/>
    <c:showDLblsOverMax val="0"/>
  </c:chart>
  <c:spPr>
    <a:noFill/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 algn="just">
        <a:defRPr/>
      </a:pPr>
      <a:endParaRPr lang="en-US"/>
    </a:p>
  </c:txPr>
  <c:externalData r:id="rId3">
    <c:autoUpdate val="0"/>
  </c:externalData>
  <c:userShapes r:id="rId4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8233713843101923E-2"/>
          <c:y val="3.0179863994164776E-2"/>
          <c:w val="0.85506108951734727"/>
          <c:h val="0.7653593918412402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Patients Initiating Treatment</c:v>
                </c:pt>
              </c:strCache>
            </c:strRef>
          </c:tx>
          <c:spPr>
            <a:solidFill>
              <a:srgbClr val="92D050"/>
            </a:solidFill>
            <a:ln>
              <a:solidFill>
                <a:schemeClr val="accent6">
                  <a:lumMod val="75000"/>
                </a:schemeClr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Sheet1!$A$2:$A$38</c:f>
              <c:numCache>
                <c:formatCode>[$-409]mmm\-yy;@</c:formatCode>
                <c:ptCount val="37"/>
                <c:pt idx="0">
                  <c:v>42095</c:v>
                </c:pt>
                <c:pt idx="1">
                  <c:v>42125</c:v>
                </c:pt>
                <c:pt idx="2">
                  <c:v>42156</c:v>
                </c:pt>
                <c:pt idx="3">
                  <c:v>42186</c:v>
                </c:pt>
                <c:pt idx="4">
                  <c:v>42217</c:v>
                </c:pt>
                <c:pt idx="5">
                  <c:v>42248</c:v>
                </c:pt>
                <c:pt idx="6">
                  <c:v>42278</c:v>
                </c:pt>
                <c:pt idx="7">
                  <c:v>42309</c:v>
                </c:pt>
                <c:pt idx="8">
                  <c:v>42339</c:v>
                </c:pt>
                <c:pt idx="9">
                  <c:v>42370</c:v>
                </c:pt>
                <c:pt idx="10">
                  <c:v>42401</c:v>
                </c:pt>
                <c:pt idx="11">
                  <c:v>42430</c:v>
                </c:pt>
                <c:pt idx="12">
                  <c:v>42461</c:v>
                </c:pt>
                <c:pt idx="13">
                  <c:v>42491</c:v>
                </c:pt>
                <c:pt idx="14">
                  <c:v>42522</c:v>
                </c:pt>
                <c:pt idx="15">
                  <c:v>42552</c:v>
                </c:pt>
                <c:pt idx="16">
                  <c:v>42583</c:v>
                </c:pt>
                <c:pt idx="17">
                  <c:v>42614</c:v>
                </c:pt>
                <c:pt idx="18">
                  <c:v>42644</c:v>
                </c:pt>
                <c:pt idx="19">
                  <c:v>42675</c:v>
                </c:pt>
                <c:pt idx="20">
                  <c:v>42705</c:v>
                </c:pt>
                <c:pt idx="21">
                  <c:v>42736</c:v>
                </c:pt>
                <c:pt idx="22">
                  <c:v>42767</c:v>
                </c:pt>
                <c:pt idx="23">
                  <c:v>42795</c:v>
                </c:pt>
                <c:pt idx="24">
                  <c:v>42826</c:v>
                </c:pt>
                <c:pt idx="25">
                  <c:v>42856</c:v>
                </c:pt>
                <c:pt idx="26">
                  <c:v>42887</c:v>
                </c:pt>
                <c:pt idx="27">
                  <c:v>42917</c:v>
                </c:pt>
                <c:pt idx="28">
                  <c:v>42948</c:v>
                </c:pt>
                <c:pt idx="29">
                  <c:v>42979</c:v>
                </c:pt>
                <c:pt idx="30">
                  <c:v>43009</c:v>
                </c:pt>
                <c:pt idx="31">
                  <c:v>43040</c:v>
                </c:pt>
                <c:pt idx="32">
                  <c:v>43070</c:v>
                </c:pt>
                <c:pt idx="33">
                  <c:v>43101</c:v>
                </c:pt>
                <c:pt idx="34">
                  <c:v>43132</c:v>
                </c:pt>
                <c:pt idx="35">
                  <c:v>43160</c:v>
                </c:pt>
                <c:pt idx="36">
                  <c:v>43191</c:v>
                </c:pt>
              </c:numCache>
            </c:numRef>
          </c:cat>
          <c:val>
            <c:numRef>
              <c:f>Sheet1!$B$2:$B$38</c:f>
              <c:numCache>
                <c:formatCode>General</c:formatCode>
                <c:ptCount val="37"/>
                <c:pt idx="0">
                  <c:v>0</c:v>
                </c:pt>
                <c:pt idx="1">
                  <c:v>298</c:v>
                </c:pt>
                <c:pt idx="2">
                  <c:v>562</c:v>
                </c:pt>
                <c:pt idx="3">
                  <c:v>1000</c:v>
                </c:pt>
                <c:pt idx="4">
                  <c:v>1126</c:v>
                </c:pt>
                <c:pt idx="5">
                  <c:v>287</c:v>
                </c:pt>
                <c:pt idx="6">
                  <c:v>1136</c:v>
                </c:pt>
                <c:pt idx="7">
                  <c:v>638</c:v>
                </c:pt>
                <c:pt idx="8">
                  <c:v>891</c:v>
                </c:pt>
                <c:pt idx="9">
                  <c:v>15</c:v>
                </c:pt>
                <c:pt idx="10">
                  <c:v>629</c:v>
                </c:pt>
                <c:pt idx="11">
                  <c:v>518</c:v>
                </c:pt>
                <c:pt idx="12">
                  <c:v>1346</c:v>
                </c:pt>
                <c:pt idx="13">
                  <c:v>811</c:v>
                </c:pt>
                <c:pt idx="14">
                  <c:v>1163</c:v>
                </c:pt>
                <c:pt idx="15">
                  <c:v>1264</c:v>
                </c:pt>
                <c:pt idx="16">
                  <c:v>3297</c:v>
                </c:pt>
                <c:pt idx="17">
                  <c:v>4594</c:v>
                </c:pt>
                <c:pt idx="18">
                  <c:v>3691</c:v>
                </c:pt>
                <c:pt idx="19">
                  <c:v>2188</c:v>
                </c:pt>
                <c:pt idx="20">
                  <c:v>2141</c:v>
                </c:pt>
                <c:pt idx="21">
                  <c:v>1969</c:v>
                </c:pt>
                <c:pt idx="22">
                  <c:v>1461</c:v>
                </c:pt>
                <c:pt idx="23">
                  <c:v>1384</c:v>
                </c:pt>
                <c:pt idx="24">
                  <c:v>1264</c:v>
                </c:pt>
                <c:pt idx="25">
                  <c:v>1354</c:v>
                </c:pt>
                <c:pt idx="26">
                  <c:v>1163</c:v>
                </c:pt>
                <c:pt idx="27">
                  <c:v>1161</c:v>
                </c:pt>
                <c:pt idx="28">
                  <c:v>1004</c:v>
                </c:pt>
                <c:pt idx="29">
                  <c:v>1041</c:v>
                </c:pt>
                <c:pt idx="30">
                  <c:v>1023</c:v>
                </c:pt>
                <c:pt idx="31">
                  <c:v>1065</c:v>
                </c:pt>
                <c:pt idx="32">
                  <c:v>907</c:v>
                </c:pt>
                <c:pt idx="33">
                  <c:v>342</c:v>
                </c:pt>
                <c:pt idx="34">
                  <c:v>1026</c:v>
                </c:pt>
                <c:pt idx="35">
                  <c:v>1583</c:v>
                </c:pt>
                <c:pt idx="36">
                  <c:v>120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A77-45A8-8548-115B7D4DBC7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134861280"/>
        <c:axId val="134863248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Cumulative Initiated Treatment</c:v>
                </c:pt>
              </c:strCache>
            </c:strRef>
          </c:tx>
          <c:spPr>
            <a:ln w="28575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cat>
            <c:numRef>
              <c:f>Sheet1!$A$2:$A$38</c:f>
              <c:numCache>
                <c:formatCode>[$-409]mmm\-yy;@</c:formatCode>
                <c:ptCount val="37"/>
                <c:pt idx="0">
                  <c:v>42095</c:v>
                </c:pt>
                <c:pt idx="1">
                  <c:v>42125</c:v>
                </c:pt>
                <c:pt idx="2">
                  <c:v>42156</c:v>
                </c:pt>
                <c:pt idx="3">
                  <c:v>42186</c:v>
                </c:pt>
                <c:pt idx="4">
                  <c:v>42217</c:v>
                </c:pt>
                <c:pt idx="5">
                  <c:v>42248</c:v>
                </c:pt>
                <c:pt idx="6">
                  <c:v>42278</c:v>
                </c:pt>
                <c:pt idx="7">
                  <c:v>42309</c:v>
                </c:pt>
                <c:pt idx="8">
                  <c:v>42339</c:v>
                </c:pt>
                <c:pt idx="9">
                  <c:v>42370</c:v>
                </c:pt>
                <c:pt idx="10">
                  <c:v>42401</c:v>
                </c:pt>
                <c:pt idx="11">
                  <c:v>42430</c:v>
                </c:pt>
                <c:pt idx="12">
                  <c:v>42461</c:v>
                </c:pt>
                <c:pt idx="13">
                  <c:v>42491</c:v>
                </c:pt>
                <c:pt idx="14">
                  <c:v>42522</c:v>
                </c:pt>
                <c:pt idx="15">
                  <c:v>42552</c:v>
                </c:pt>
                <c:pt idx="16">
                  <c:v>42583</c:v>
                </c:pt>
                <c:pt idx="17">
                  <c:v>42614</c:v>
                </c:pt>
                <c:pt idx="18">
                  <c:v>42644</c:v>
                </c:pt>
                <c:pt idx="19">
                  <c:v>42675</c:v>
                </c:pt>
                <c:pt idx="20">
                  <c:v>42705</c:v>
                </c:pt>
                <c:pt idx="21">
                  <c:v>42736</c:v>
                </c:pt>
                <c:pt idx="22">
                  <c:v>42767</c:v>
                </c:pt>
                <c:pt idx="23">
                  <c:v>42795</c:v>
                </c:pt>
                <c:pt idx="24">
                  <c:v>42826</c:v>
                </c:pt>
                <c:pt idx="25">
                  <c:v>42856</c:v>
                </c:pt>
                <c:pt idx="26">
                  <c:v>42887</c:v>
                </c:pt>
                <c:pt idx="27">
                  <c:v>42917</c:v>
                </c:pt>
                <c:pt idx="28">
                  <c:v>42948</c:v>
                </c:pt>
                <c:pt idx="29">
                  <c:v>42979</c:v>
                </c:pt>
                <c:pt idx="30">
                  <c:v>43009</c:v>
                </c:pt>
                <c:pt idx="31">
                  <c:v>43040</c:v>
                </c:pt>
                <c:pt idx="32">
                  <c:v>43070</c:v>
                </c:pt>
                <c:pt idx="33">
                  <c:v>43101</c:v>
                </c:pt>
                <c:pt idx="34">
                  <c:v>43132</c:v>
                </c:pt>
                <c:pt idx="35">
                  <c:v>43160</c:v>
                </c:pt>
                <c:pt idx="36">
                  <c:v>43191</c:v>
                </c:pt>
              </c:numCache>
            </c:numRef>
          </c:cat>
          <c:val>
            <c:numRef>
              <c:f>Sheet1!$C$2:$C$38</c:f>
              <c:numCache>
                <c:formatCode>General</c:formatCode>
                <c:ptCount val="37"/>
                <c:pt idx="0">
                  <c:v>0</c:v>
                </c:pt>
                <c:pt idx="1">
                  <c:v>298</c:v>
                </c:pt>
                <c:pt idx="2">
                  <c:v>860</c:v>
                </c:pt>
                <c:pt idx="3">
                  <c:v>1860</c:v>
                </c:pt>
                <c:pt idx="4">
                  <c:v>2986</c:v>
                </c:pt>
                <c:pt idx="5">
                  <c:v>3273</c:v>
                </c:pt>
                <c:pt idx="6">
                  <c:v>4409</c:v>
                </c:pt>
                <c:pt idx="7">
                  <c:v>5047</c:v>
                </c:pt>
                <c:pt idx="8">
                  <c:v>5938</c:v>
                </c:pt>
                <c:pt idx="9">
                  <c:v>5953</c:v>
                </c:pt>
                <c:pt idx="10">
                  <c:v>6582</c:v>
                </c:pt>
                <c:pt idx="11">
                  <c:v>7100</c:v>
                </c:pt>
                <c:pt idx="12">
                  <c:v>8446</c:v>
                </c:pt>
                <c:pt idx="13">
                  <c:v>9257</c:v>
                </c:pt>
                <c:pt idx="14">
                  <c:v>10420</c:v>
                </c:pt>
                <c:pt idx="15">
                  <c:v>11684</c:v>
                </c:pt>
                <c:pt idx="16">
                  <c:v>14981</c:v>
                </c:pt>
                <c:pt idx="17">
                  <c:v>19575</c:v>
                </c:pt>
                <c:pt idx="18">
                  <c:v>23266</c:v>
                </c:pt>
                <c:pt idx="19">
                  <c:v>25454</c:v>
                </c:pt>
                <c:pt idx="20">
                  <c:v>27595</c:v>
                </c:pt>
                <c:pt idx="21">
                  <c:v>29564</c:v>
                </c:pt>
                <c:pt idx="22">
                  <c:v>31025</c:v>
                </c:pt>
                <c:pt idx="23">
                  <c:v>32409</c:v>
                </c:pt>
                <c:pt idx="24">
                  <c:v>33673</c:v>
                </c:pt>
                <c:pt idx="25">
                  <c:v>35027</c:v>
                </c:pt>
                <c:pt idx="26">
                  <c:v>36190</c:v>
                </c:pt>
                <c:pt idx="27">
                  <c:v>37351</c:v>
                </c:pt>
                <c:pt idx="28">
                  <c:v>38355</c:v>
                </c:pt>
                <c:pt idx="29">
                  <c:v>39396</c:v>
                </c:pt>
                <c:pt idx="30">
                  <c:v>40419</c:v>
                </c:pt>
                <c:pt idx="31">
                  <c:v>41484</c:v>
                </c:pt>
                <c:pt idx="32">
                  <c:v>42391</c:v>
                </c:pt>
                <c:pt idx="33">
                  <c:v>42733</c:v>
                </c:pt>
                <c:pt idx="34">
                  <c:v>43759</c:v>
                </c:pt>
                <c:pt idx="35">
                  <c:v>45342</c:v>
                </c:pt>
                <c:pt idx="36">
                  <c:v>45462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BA77-45A8-8548-115B7D4DBC7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93122552"/>
        <c:axId val="193123208"/>
      </c:lineChart>
      <c:dateAx>
        <c:axId val="134861280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100"/>
                  <a:t>Month of Treatment Initiation</a:t>
                </a:r>
              </a:p>
            </c:rich>
          </c:tx>
          <c:layout>
            <c:manualLayout>
              <c:xMode val="edge"/>
              <c:yMode val="edge"/>
              <c:x val="0.43466068289347382"/>
              <c:y val="0.90407086751430188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100" b="0" i="0" u="none" strike="noStrike" kern="1200" baseline="0">
                  <a:solidFill>
                    <a:schemeClr val="bg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[$-409]mmm\-yy;@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3660000" spcFirstLastPara="1" vertOverflow="ellipsis" wrap="square" anchor="ctr" anchorCtr="1"/>
          <a:lstStyle/>
          <a:p>
            <a:pPr>
              <a:defRPr sz="1000" b="0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4863248"/>
        <c:crosses val="autoZero"/>
        <c:auto val="1"/>
        <c:lblOffset val="100"/>
        <c:baseTimeUnit val="months"/>
      </c:dateAx>
      <c:valAx>
        <c:axId val="13486324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accent5">
                  <a:lumMod val="7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400"/>
                  <a:t>Patients Initiating Treatment per Month</a:t>
                </a:r>
              </a:p>
            </c:rich>
          </c:tx>
          <c:layout>
            <c:manualLayout>
              <c:xMode val="edge"/>
              <c:yMode val="edge"/>
              <c:x val="2.0319251339958469E-3"/>
              <c:y val="0.15017413383087921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400" b="0" i="0" u="none" strike="noStrike" kern="1200" baseline="0">
                  <a:solidFill>
                    <a:schemeClr val="bg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4861280"/>
        <c:crosses val="autoZero"/>
        <c:crossBetween val="between"/>
      </c:valAx>
      <c:valAx>
        <c:axId val="193123208"/>
        <c:scaling>
          <c:orientation val="minMax"/>
        </c:scaling>
        <c:delete val="0"/>
        <c:axPos val="r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400"/>
                  <a:t>Cumulative Patients Initiated Treatment</a:t>
                </a:r>
              </a:p>
            </c:rich>
          </c:tx>
          <c:layout>
            <c:manualLayout>
              <c:xMode val="edge"/>
              <c:yMode val="edge"/>
              <c:x val="0.97097038753114939"/>
              <c:y val="0.21591432369735775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400" b="0" i="0" u="none" strike="noStrike" kern="1200" baseline="0">
                  <a:solidFill>
                    <a:schemeClr val="bg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3122552"/>
        <c:crosses val="max"/>
        <c:crossBetween val="between"/>
      </c:valAx>
      <c:dateAx>
        <c:axId val="193122552"/>
        <c:scaling>
          <c:orientation val="minMax"/>
        </c:scaling>
        <c:delete val="1"/>
        <c:axPos val="b"/>
        <c:numFmt formatCode="[$-409]mmm\-yy;@" sourceLinked="1"/>
        <c:majorTickMark val="out"/>
        <c:minorTickMark val="none"/>
        <c:tickLblPos val="nextTo"/>
        <c:crossAx val="193123208"/>
        <c:crosses val="autoZero"/>
        <c:auto val="1"/>
        <c:lblOffset val="100"/>
        <c:baseTimeUnit val="months"/>
      </c:date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8770557399495535"/>
          <c:y val="0.94366488038826313"/>
          <c:w val="0.6245887796569638"/>
          <c:h val="5.633511961173685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bg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baseline="0">
          <a:solidFill>
            <a:schemeClr val="bg1"/>
          </a:solidFill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20">
  <a:schemeClr val="dk1"/>
  <cs:variation>
    <a:tint val="88500"/>
  </cs:variation>
  <cs:variation>
    <a:tint val="55000"/>
  </cs:variation>
  <cs:variation>
    <a:tint val="75000"/>
  </cs:variation>
  <cs:variation>
    <a:tint val="98500"/>
  </cs:variation>
  <cs:variation>
    <a:tint val="30000"/>
  </cs:variation>
  <cs:variation>
    <a:tint val="60000"/>
  </cs:variation>
  <cs:variation>
    <a:tint val="8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1">
  <cs:axisTitle>
    <cs:lnRef idx="0"/>
    <cs:fillRef idx="0"/>
    <cs:effectRef idx="0"/>
    <cs:fontRef idx="minor">
      <a:schemeClr val="dk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 cap="none" spc="0" normalizeH="0" baseline="0"/>
  </cs:categoryAxis>
  <cs:chartArea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lt1"/>
      </a:solidFill>
      <a:ln w="1587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8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plotArea>
  <cs:plotArea3D>
    <cs:lnRef idx="0"/>
    <cs:fillRef idx="0"/>
    <cs:effectRef idx="0"/>
    <cs:fontRef idx="minor">
      <a:schemeClr val="dk1"/>
    </cs:fontRef>
    <cs:spPr>
      <a:solidFill>
        <a:schemeClr val="lt1"/>
      </a:solidFill>
    </cs:spPr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dk1">
        <a:lumMod val="50000"/>
        <a:lumOff val="50000"/>
      </a:schemeClr>
    </cs:fontRef>
    <cs:defRPr sz="1600" b="1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0.0675</cdr:x>
      <cdr:y>0.92281</cdr:y>
    </cdr:from>
    <cdr:to>
      <cdr:x>0.25</cdr:x>
      <cdr:y>0.97963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809468" y="6086008"/>
          <a:ext cx="2188564" cy="37475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0.03875</cdr:x>
      <cdr:y>0.94554</cdr:y>
    </cdr:from>
    <cdr:to>
      <cdr:x>0.22125</cdr:x>
      <cdr:y>0.96372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464694" y="6235909"/>
          <a:ext cx="2188564" cy="11992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0.48477</cdr:x>
      <cdr:y>0.23674</cdr:y>
    </cdr:from>
    <cdr:to>
      <cdr:x>0.51523</cdr:x>
      <cdr:y>0.28715</cdr:y>
    </cdr:to>
    <cdr:sp macro="" textlink="">
      <cdr:nvSpPr>
        <cdr:cNvPr id="4" name="Down Arrow 3"/>
        <cdr:cNvSpPr/>
      </cdr:nvSpPr>
      <cdr:spPr>
        <a:xfrm xmlns:a="http://schemas.openxmlformats.org/drawingml/2006/main">
          <a:off x="5910316" y="1623566"/>
          <a:ext cx="371368" cy="345711"/>
        </a:xfrm>
        <a:prstGeom xmlns:a="http://schemas.openxmlformats.org/drawingml/2006/main" prst="downArrow">
          <a:avLst/>
        </a:prstGeom>
        <a:gradFill xmlns:a="http://schemas.openxmlformats.org/drawingml/2006/main" flip="none" rotWithShape="1">
          <a:gsLst>
            <a:gs pos="0">
              <a:srgbClr val="C00000">
                <a:shade val="30000"/>
                <a:satMod val="115000"/>
              </a:srgbClr>
            </a:gs>
            <a:gs pos="50000">
              <a:srgbClr val="C00000">
                <a:shade val="67500"/>
                <a:satMod val="115000"/>
              </a:srgbClr>
            </a:gs>
            <a:gs pos="100000">
              <a:srgbClr val="C00000">
                <a:shade val="100000"/>
                <a:satMod val="115000"/>
              </a:srgbClr>
            </a:gs>
          </a:gsLst>
          <a:lin ang="5400000" scaled="1"/>
          <a:tileRect/>
        </a:gradFill>
        <a:ln xmlns:a="http://schemas.openxmlformats.org/drawingml/2006/main">
          <a:solidFill>
            <a:srgbClr val="C00000"/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ot="0" spcFirstLastPara="0" vert="horz" wrap="square" lIns="91440" tIns="45720" rIns="91440" bIns="45720" numCol="1" spcCol="0" rtlCol="0" fromWordArt="0" anchor="ctr" anchorCtr="0" forceAA="0" compatLnSpc="1">
          <a:prstTxWarp prst="textNoShape">
            <a:avLst/>
          </a:prstTxWarp>
          <a:noAutofit/>
        </a:bodyPr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endParaRPr lang="en-US"/>
        </a:p>
      </cdr:txBody>
    </cdr:sp>
  </cdr:relSizeAnchor>
  <cdr:relSizeAnchor xmlns:cdr="http://schemas.openxmlformats.org/drawingml/2006/chartDrawing">
    <cdr:from>
      <cdr:x>0.44552</cdr:x>
      <cdr:y>0.33674</cdr:y>
    </cdr:from>
    <cdr:to>
      <cdr:x>0.47599</cdr:x>
      <cdr:y>0.38715</cdr:y>
    </cdr:to>
    <cdr:sp macro="" textlink="">
      <cdr:nvSpPr>
        <cdr:cNvPr id="5" name="Down Arrow 4"/>
        <cdr:cNvSpPr/>
      </cdr:nvSpPr>
      <cdr:spPr>
        <a:xfrm xmlns:a="http://schemas.openxmlformats.org/drawingml/2006/main">
          <a:off x="5431790" y="2309368"/>
          <a:ext cx="371490" cy="345712"/>
        </a:xfrm>
        <a:prstGeom xmlns:a="http://schemas.openxmlformats.org/drawingml/2006/main" prst="downArrow">
          <a:avLst/>
        </a:prstGeom>
        <a:gradFill xmlns:a="http://schemas.openxmlformats.org/drawingml/2006/main" flip="none" rotWithShape="1">
          <a:gsLst>
            <a:gs pos="0">
              <a:srgbClr val="C00000">
                <a:shade val="30000"/>
                <a:satMod val="115000"/>
              </a:srgbClr>
            </a:gs>
            <a:gs pos="50000">
              <a:srgbClr val="C00000">
                <a:shade val="67500"/>
                <a:satMod val="115000"/>
              </a:srgbClr>
            </a:gs>
            <a:gs pos="100000">
              <a:srgbClr val="C00000">
                <a:shade val="100000"/>
                <a:satMod val="115000"/>
              </a:srgbClr>
            </a:gs>
          </a:gsLst>
          <a:lin ang="5400000" scaled="1"/>
          <a:tileRect/>
        </a:gradFill>
        <a:ln xmlns:a="http://schemas.openxmlformats.org/drawingml/2006/main">
          <a:solidFill>
            <a:srgbClr val="C00000"/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ot="0" spcFirstLastPara="0" vert="horz" wrap="square" lIns="91440" tIns="45720" rIns="91440" bIns="45720" numCol="1" spcCol="0" rtlCol="0" fromWordArt="0" anchor="ctr" anchorCtr="0" forceAA="0" compatLnSpc="1">
          <a:prstTxWarp prst="textNoShape">
            <a:avLst/>
          </a:prstTxWarp>
          <a:noAutofit/>
        </a:bodyPr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endParaRPr lang="en-US"/>
        </a:p>
      </cdr:txBody>
    </cdr:sp>
  </cdr:relSizeAnchor>
  <cdr:relSizeAnchor xmlns:cdr="http://schemas.openxmlformats.org/drawingml/2006/chartDrawing">
    <cdr:from>
      <cdr:x>0.40588</cdr:x>
      <cdr:y>0.42969</cdr:y>
    </cdr:from>
    <cdr:to>
      <cdr:x>0.43635</cdr:x>
      <cdr:y>0.4801</cdr:y>
    </cdr:to>
    <cdr:sp macro="" textlink="">
      <cdr:nvSpPr>
        <cdr:cNvPr id="6" name="Down Arrow 5"/>
        <cdr:cNvSpPr/>
      </cdr:nvSpPr>
      <cdr:spPr>
        <a:xfrm xmlns:a="http://schemas.openxmlformats.org/drawingml/2006/main">
          <a:off x="4948456" y="2946834"/>
          <a:ext cx="371490" cy="345712"/>
        </a:xfrm>
        <a:prstGeom xmlns:a="http://schemas.openxmlformats.org/drawingml/2006/main" prst="downArrow">
          <a:avLst/>
        </a:prstGeom>
        <a:gradFill xmlns:a="http://schemas.openxmlformats.org/drawingml/2006/main" flip="none" rotWithShape="1">
          <a:gsLst>
            <a:gs pos="0">
              <a:srgbClr val="C00000">
                <a:shade val="30000"/>
                <a:satMod val="115000"/>
              </a:srgbClr>
            </a:gs>
            <a:gs pos="50000">
              <a:srgbClr val="C00000">
                <a:shade val="67500"/>
                <a:satMod val="115000"/>
              </a:srgbClr>
            </a:gs>
            <a:gs pos="100000">
              <a:srgbClr val="C00000">
                <a:shade val="100000"/>
                <a:satMod val="115000"/>
              </a:srgbClr>
            </a:gs>
          </a:gsLst>
          <a:lin ang="5400000" scaled="1"/>
          <a:tileRect/>
        </a:gradFill>
        <a:ln xmlns:a="http://schemas.openxmlformats.org/drawingml/2006/main">
          <a:solidFill>
            <a:srgbClr val="C00000"/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ot="0" spcFirstLastPara="0" vert="horz" wrap="square" lIns="91440" tIns="45720" rIns="91440" bIns="45720" numCol="1" spcCol="0" rtlCol="0" fromWordArt="0" anchor="ctr" anchorCtr="0" forceAA="0" compatLnSpc="1">
          <a:prstTxWarp prst="textNoShape">
            <a:avLst/>
          </a:prstTxWarp>
          <a:noAutofit/>
        </a:bodyPr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endParaRPr lang="en-US"/>
        </a:p>
      </cdr:txBody>
    </cdr:sp>
  </cdr:relSizeAnchor>
  <cdr:relSizeAnchor xmlns:cdr="http://schemas.openxmlformats.org/drawingml/2006/chartDrawing">
    <cdr:from>
      <cdr:x>0.37354</cdr:x>
      <cdr:y>0.52828</cdr:y>
    </cdr:from>
    <cdr:to>
      <cdr:x>0.40401</cdr:x>
      <cdr:y>0.57869</cdr:y>
    </cdr:to>
    <cdr:sp macro="" textlink="">
      <cdr:nvSpPr>
        <cdr:cNvPr id="7" name="Down Arrow 6"/>
        <cdr:cNvSpPr/>
      </cdr:nvSpPr>
      <cdr:spPr>
        <a:xfrm xmlns:a="http://schemas.openxmlformats.org/drawingml/2006/main">
          <a:off x="4554240" y="3622945"/>
          <a:ext cx="371491" cy="345712"/>
        </a:xfrm>
        <a:prstGeom xmlns:a="http://schemas.openxmlformats.org/drawingml/2006/main" prst="downArrow">
          <a:avLst/>
        </a:prstGeom>
        <a:gradFill xmlns:a="http://schemas.openxmlformats.org/drawingml/2006/main" flip="none" rotWithShape="1">
          <a:gsLst>
            <a:gs pos="0">
              <a:srgbClr val="C00000">
                <a:shade val="30000"/>
                <a:satMod val="115000"/>
              </a:srgbClr>
            </a:gs>
            <a:gs pos="50000">
              <a:srgbClr val="C00000">
                <a:shade val="67500"/>
                <a:satMod val="115000"/>
              </a:srgbClr>
            </a:gs>
            <a:gs pos="100000">
              <a:srgbClr val="C00000">
                <a:shade val="100000"/>
                <a:satMod val="115000"/>
              </a:srgbClr>
            </a:gs>
          </a:gsLst>
          <a:lin ang="5400000" scaled="1"/>
          <a:tileRect/>
        </a:gradFill>
        <a:ln xmlns:a="http://schemas.openxmlformats.org/drawingml/2006/main">
          <a:solidFill>
            <a:srgbClr val="C00000"/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ot="0" spcFirstLastPara="0" vert="horz" wrap="square" lIns="91440" tIns="45720" rIns="91440" bIns="45720" numCol="1" spcCol="0" rtlCol="0" fromWordArt="0" anchor="ctr" anchorCtr="0" forceAA="0" compatLnSpc="1">
          <a:prstTxWarp prst="textNoShape">
            <a:avLst/>
          </a:prstTxWarp>
          <a:noAutofit/>
        </a:bodyPr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endParaRPr lang="en-US"/>
        </a:p>
      </cdr:txBody>
    </cdr:sp>
  </cdr:relSizeAnchor>
  <cdr:relSizeAnchor xmlns:cdr="http://schemas.openxmlformats.org/drawingml/2006/chartDrawing">
    <cdr:from>
      <cdr:x>0.34235</cdr:x>
      <cdr:y>0.62302</cdr:y>
    </cdr:from>
    <cdr:to>
      <cdr:x>0.37282</cdr:x>
      <cdr:y>0.67343</cdr:y>
    </cdr:to>
    <cdr:sp macro="" textlink="">
      <cdr:nvSpPr>
        <cdr:cNvPr id="9" name="Down Arrow 8"/>
        <cdr:cNvSpPr/>
      </cdr:nvSpPr>
      <cdr:spPr>
        <a:xfrm xmlns:a="http://schemas.openxmlformats.org/drawingml/2006/main">
          <a:off x="4173887" y="4272670"/>
          <a:ext cx="371491" cy="345712"/>
        </a:xfrm>
        <a:prstGeom xmlns:a="http://schemas.openxmlformats.org/drawingml/2006/main" prst="downArrow">
          <a:avLst/>
        </a:prstGeom>
        <a:gradFill xmlns:a="http://schemas.openxmlformats.org/drawingml/2006/main" flip="none" rotWithShape="1">
          <a:gsLst>
            <a:gs pos="0">
              <a:srgbClr val="C00000">
                <a:shade val="30000"/>
                <a:satMod val="115000"/>
              </a:srgbClr>
            </a:gs>
            <a:gs pos="50000">
              <a:srgbClr val="C00000">
                <a:shade val="67500"/>
                <a:satMod val="115000"/>
              </a:srgbClr>
            </a:gs>
            <a:gs pos="100000">
              <a:srgbClr val="C00000">
                <a:shade val="100000"/>
                <a:satMod val="115000"/>
              </a:srgbClr>
            </a:gs>
          </a:gsLst>
          <a:lin ang="5400000" scaled="1"/>
          <a:tileRect/>
        </a:gradFill>
        <a:ln xmlns:a="http://schemas.openxmlformats.org/drawingml/2006/main">
          <a:solidFill>
            <a:srgbClr val="C00000"/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ot="0" spcFirstLastPara="0" vert="horz" wrap="square" lIns="91440" tIns="45720" rIns="91440" bIns="45720" numCol="1" spcCol="0" rtlCol="0" fromWordArt="0" anchor="ctr" anchorCtr="0" forceAA="0" compatLnSpc="1">
          <a:prstTxWarp prst="textNoShape">
            <a:avLst/>
          </a:prstTxWarp>
          <a:noAutofit/>
        </a:bodyPr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endParaRPr lang="en-US"/>
        </a:p>
      </cdr:txBody>
    </cdr:sp>
  </cdr:relSizeAnchor>
  <cdr:relSizeAnchor xmlns:cdr="http://schemas.openxmlformats.org/drawingml/2006/chartDrawing">
    <cdr:from>
      <cdr:x>0.30935</cdr:x>
      <cdr:y>0.7191</cdr:y>
    </cdr:from>
    <cdr:to>
      <cdr:x>0.33982</cdr:x>
      <cdr:y>0.76951</cdr:y>
    </cdr:to>
    <cdr:sp macro="" textlink="">
      <cdr:nvSpPr>
        <cdr:cNvPr id="10" name="Down Arrow 9"/>
        <cdr:cNvSpPr/>
      </cdr:nvSpPr>
      <cdr:spPr>
        <a:xfrm xmlns:a="http://schemas.openxmlformats.org/drawingml/2006/main">
          <a:off x="3771640" y="4931587"/>
          <a:ext cx="371490" cy="345712"/>
        </a:xfrm>
        <a:prstGeom xmlns:a="http://schemas.openxmlformats.org/drawingml/2006/main" prst="downArrow">
          <a:avLst/>
        </a:prstGeom>
        <a:gradFill xmlns:a="http://schemas.openxmlformats.org/drawingml/2006/main" flip="none" rotWithShape="1">
          <a:gsLst>
            <a:gs pos="0">
              <a:srgbClr val="C00000">
                <a:shade val="30000"/>
                <a:satMod val="115000"/>
              </a:srgbClr>
            </a:gs>
            <a:gs pos="50000">
              <a:srgbClr val="C00000">
                <a:shade val="67500"/>
                <a:satMod val="115000"/>
              </a:srgbClr>
            </a:gs>
            <a:gs pos="100000">
              <a:srgbClr val="C00000">
                <a:shade val="100000"/>
                <a:satMod val="115000"/>
              </a:srgbClr>
            </a:gs>
          </a:gsLst>
          <a:lin ang="5400000" scaled="1"/>
          <a:tileRect/>
        </a:gradFill>
        <a:ln xmlns:a="http://schemas.openxmlformats.org/drawingml/2006/main">
          <a:solidFill>
            <a:srgbClr val="C00000"/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ot="0" spcFirstLastPara="0" vert="horz" wrap="square" lIns="91440" tIns="45720" rIns="91440" bIns="45720" numCol="1" spcCol="0" rtlCol="0" fromWordArt="0" anchor="ctr" anchorCtr="0" forceAA="0" compatLnSpc="1">
          <a:prstTxWarp prst="textNoShape">
            <a:avLst/>
          </a:prstTxWarp>
          <a:noAutofit/>
        </a:bodyPr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endParaRPr lang="en-US"/>
        </a:p>
      </cdr:txBody>
    </cdr:sp>
  </cdr:relSizeAnchor>
  <cdr:relSizeAnchor xmlns:cdr="http://schemas.openxmlformats.org/drawingml/2006/chartDrawing">
    <cdr:from>
      <cdr:x>0.5261</cdr:x>
      <cdr:y>0.21176</cdr:y>
    </cdr:from>
    <cdr:to>
      <cdr:x>0.6011</cdr:x>
      <cdr:y>0.26078</cdr:y>
    </cdr:to>
    <cdr:sp macro="" textlink="">
      <cdr:nvSpPr>
        <cdr:cNvPr id="12" name="TextBox 11"/>
        <cdr:cNvSpPr txBox="1"/>
      </cdr:nvSpPr>
      <cdr:spPr>
        <a:xfrm xmlns:a="http://schemas.openxmlformats.org/drawingml/2006/main">
          <a:off x="6414247" y="1452281"/>
          <a:ext cx="914400" cy="33617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0.5128</cdr:x>
      <cdr:y>0.25436</cdr:y>
    </cdr:from>
    <cdr:to>
      <cdr:x>0.5878</cdr:x>
      <cdr:y>0.30338</cdr:y>
    </cdr:to>
    <cdr:sp macro="" textlink="">
      <cdr:nvSpPr>
        <cdr:cNvPr id="13" name="TextBox 12"/>
        <cdr:cNvSpPr txBox="1"/>
      </cdr:nvSpPr>
      <cdr:spPr>
        <a:xfrm xmlns:a="http://schemas.openxmlformats.org/drawingml/2006/main">
          <a:off x="6252058" y="1744401"/>
          <a:ext cx="914400" cy="33617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400" dirty="0" smtClean="0"/>
            <a:t>84.3%</a:t>
          </a:r>
          <a:endParaRPr lang="en-US" sz="1400" dirty="0"/>
        </a:p>
      </cdr:txBody>
    </cdr:sp>
  </cdr:relSizeAnchor>
  <cdr:relSizeAnchor xmlns:cdr="http://schemas.openxmlformats.org/drawingml/2006/chartDrawing">
    <cdr:from>
      <cdr:x>0.47727</cdr:x>
      <cdr:y>0.34557</cdr:y>
    </cdr:from>
    <cdr:to>
      <cdr:x>0.55227</cdr:x>
      <cdr:y>0.40289</cdr:y>
    </cdr:to>
    <cdr:sp macro="" textlink="">
      <cdr:nvSpPr>
        <cdr:cNvPr id="14" name="TextBox 1"/>
        <cdr:cNvSpPr txBox="1"/>
      </cdr:nvSpPr>
      <cdr:spPr>
        <a:xfrm xmlns:a="http://schemas.openxmlformats.org/drawingml/2006/main">
          <a:off x="4364157" y="1777428"/>
          <a:ext cx="685800" cy="29483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400" dirty="0" smtClean="0"/>
            <a:t>87.5%</a:t>
          </a:r>
          <a:endParaRPr lang="en-US" sz="1400" dirty="0"/>
        </a:p>
      </cdr:txBody>
    </cdr:sp>
  </cdr:relSizeAnchor>
  <cdr:relSizeAnchor xmlns:cdr="http://schemas.openxmlformats.org/drawingml/2006/chartDrawing">
    <cdr:from>
      <cdr:x>0.43523</cdr:x>
      <cdr:y>0.44345</cdr:y>
    </cdr:from>
    <cdr:to>
      <cdr:x>0.51023</cdr:x>
      <cdr:y>0.5</cdr:y>
    </cdr:to>
    <cdr:sp macro="" textlink="">
      <cdr:nvSpPr>
        <cdr:cNvPr id="15" name="TextBox 1"/>
        <cdr:cNvSpPr txBox="1"/>
      </cdr:nvSpPr>
      <cdr:spPr>
        <a:xfrm xmlns:a="http://schemas.openxmlformats.org/drawingml/2006/main">
          <a:off x="3979743" y="2280862"/>
          <a:ext cx="685800" cy="29088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400" dirty="0" smtClean="0"/>
            <a:t>99.0%</a:t>
          </a:r>
          <a:endParaRPr lang="en-US" sz="1400" dirty="0"/>
        </a:p>
      </cdr:txBody>
    </cdr:sp>
  </cdr:relSizeAnchor>
  <cdr:relSizeAnchor xmlns:cdr="http://schemas.openxmlformats.org/drawingml/2006/chartDrawing">
    <cdr:from>
      <cdr:x>0.40355</cdr:x>
      <cdr:y>0.54444</cdr:y>
    </cdr:from>
    <cdr:to>
      <cdr:x>0.47855</cdr:x>
      <cdr:y>0.59346</cdr:y>
    </cdr:to>
    <cdr:sp macro="" textlink="">
      <cdr:nvSpPr>
        <cdr:cNvPr id="16" name="TextBox 1"/>
        <cdr:cNvSpPr txBox="1"/>
      </cdr:nvSpPr>
      <cdr:spPr>
        <a:xfrm xmlns:a="http://schemas.openxmlformats.org/drawingml/2006/main">
          <a:off x="4920096" y="3733783"/>
          <a:ext cx="914400" cy="33617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400" dirty="0" smtClean="0"/>
            <a:t>99.9%</a:t>
          </a:r>
          <a:endParaRPr lang="en-US" sz="1400" dirty="0"/>
        </a:p>
      </cdr:txBody>
    </cdr:sp>
  </cdr:relSizeAnchor>
  <cdr:relSizeAnchor xmlns:cdr="http://schemas.openxmlformats.org/drawingml/2006/chartDrawing">
    <cdr:from>
      <cdr:x>0.37301</cdr:x>
      <cdr:y>0.64008</cdr:y>
    </cdr:from>
    <cdr:to>
      <cdr:x>0.44801</cdr:x>
      <cdr:y>0.6891</cdr:y>
    </cdr:to>
    <cdr:sp macro="" textlink="">
      <cdr:nvSpPr>
        <cdr:cNvPr id="17" name="TextBox 1"/>
        <cdr:cNvSpPr txBox="1"/>
      </cdr:nvSpPr>
      <cdr:spPr>
        <a:xfrm xmlns:a="http://schemas.openxmlformats.org/drawingml/2006/main">
          <a:off x="4547754" y="4389680"/>
          <a:ext cx="914400" cy="33617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400" dirty="0" smtClean="0"/>
            <a:t>96.6%</a:t>
          </a:r>
          <a:endParaRPr lang="en-US" sz="1400" dirty="0"/>
        </a:p>
      </cdr:txBody>
    </cdr:sp>
  </cdr:relSizeAnchor>
  <cdr:relSizeAnchor xmlns:cdr="http://schemas.openxmlformats.org/drawingml/2006/chartDrawing">
    <cdr:from>
      <cdr:x>0.33878</cdr:x>
      <cdr:y>0.7361</cdr:y>
    </cdr:from>
    <cdr:to>
      <cdr:x>0.41378</cdr:x>
      <cdr:y>0.78512</cdr:y>
    </cdr:to>
    <cdr:sp macro="" textlink="">
      <cdr:nvSpPr>
        <cdr:cNvPr id="18" name="TextBox 1"/>
        <cdr:cNvSpPr txBox="1"/>
      </cdr:nvSpPr>
      <cdr:spPr>
        <a:xfrm xmlns:a="http://schemas.openxmlformats.org/drawingml/2006/main">
          <a:off x="4130386" y="5048186"/>
          <a:ext cx="914400" cy="33617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400" dirty="0" smtClean="0"/>
            <a:t>91.5%</a:t>
          </a:r>
          <a:endParaRPr lang="en-US" sz="1400" dirty="0"/>
        </a:p>
      </cdr:txBody>
    </cdr:sp>
  </cdr:relSizeAnchor>
  <cdr:relSizeAnchor xmlns:cdr="http://schemas.openxmlformats.org/drawingml/2006/chartDrawing">
    <cdr:from>
      <cdr:x>0.29706</cdr:x>
      <cdr:y>0.07843</cdr:y>
    </cdr:from>
    <cdr:to>
      <cdr:x>0.37206</cdr:x>
      <cdr:y>0.21176</cdr:y>
    </cdr:to>
    <cdr:sp macro="" textlink="">
      <cdr:nvSpPr>
        <cdr:cNvPr id="8" name="TextBox 7"/>
        <cdr:cNvSpPr txBox="1"/>
      </cdr:nvSpPr>
      <cdr:spPr>
        <a:xfrm xmlns:a="http://schemas.openxmlformats.org/drawingml/2006/main">
          <a:off x="3621741" y="537881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4050BA-E03F-44A3-8145-E24F81B71CDB}" type="datetimeFigureOut">
              <a:rPr lang="en-US" smtClean="0"/>
              <a:t>5/16/2018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ADFE27-44FC-4E36-B5D0-9DA8A6DC47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95660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42698" y="185352"/>
            <a:ext cx="5438140" cy="4141523"/>
          </a:xfrm>
        </p:spPr>
        <p:txBody>
          <a:bodyPr/>
          <a:lstStyle/>
          <a:p>
            <a:endParaRPr lang="en-US" baseline="0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EC74DD4-A335-4789-BC77-41EF11F6F66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Notes Placeholder 2"/>
          <p:cNvSpPr txBox="1">
            <a:spLocks/>
          </p:cNvSpPr>
          <p:nvPr/>
        </p:nvSpPr>
        <p:spPr>
          <a:xfrm>
            <a:off x="642698" y="4370769"/>
            <a:ext cx="5438140" cy="1071736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marL="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SLIDE 3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This slide shows 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the number of people with a positive HCV test results presenting to four pilot provider sites in Tbilisi by week.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For the first four weeks of the program at least 700 people presented to the 4 sites combined, peaking during the second week at a 1000 people.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Notes Placeholder 2"/>
          <p:cNvSpPr txBox="1">
            <a:spLocks/>
          </p:cNvSpPr>
          <p:nvPr/>
        </p:nvSpPr>
        <p:spPr>
          <a:xfrm>
            <a:off x="642698" y="5444975"/>
            <a:ext cx="5438140" cy="1016141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marL="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SLIDE 4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And here are the same trends by month BUT  for 12 provider sites enrolled in the program as of October 18</a:t>
            </a:r>
            <a:r>
              <a:rPr kumimoji="0" lang="en-US" sz="12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th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The peak volume of Hepatitis C –infected persons seeking care occurred in May and thereafter stabilized  at approximately 2300 people per month.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Notes Placeholder 2"/>
          <p:cNvSpPr txBox="1">
            <a:spLocks/>
          </p:cNvSpPr>
          <p:nvPr/>
        </p:nvSpPr>
        <p:spPr>
          <a:xfrm>
            <a:off x="642698" y="6461116"/>
            <a:ext cx="5438140" cy="1238091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marL="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SLIDE 5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This slide demonstrates  number of persons with current HCV-infection and indications for treatment, who were approved by the committee ,depicted in blue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and those who started treatment depicted in  orange, by month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Initially in May and June proportionally a low percentage of patients eligible to start treatment were approved. However as the process was refined, in July and August larger proportion of patients started treatment.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Notes Placeholder 2"/>
          <p:cNvSpPr txBox="1">
            <a:spLocks/>
          </p:cNvSpPr>
          <p:nvPr/>
        </p:nvSpPr>
        <p:spPr>
          <a:xfrm>
            <a:off x="642698" y="7918253"/>
            <a:ext cx="5438140" cy="8839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marL="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SLIDE 6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Here are the demographic characteristics of 3 722 people who started treatment.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86% of patients were  male.  Median age was 51.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Available data of Family score was equally distributed among those with less than 70.000 score and those with &gt;70,000</a:t>
            </a:r>
          </a:p>
        </p:txBody>
      </p:sp>
      <p:sp>
        <p:nvSpPr>
          <p:cNvPr id="9" name="Notes Placeholder 2"/>
          <p:cNvSpPr txBox="1">
            <a:spLocks/>
          </p:cNvSpPr>
          <p:nvPr/>
        </p:nvSpPr>
        <p:spPr>
          <a:xfrm>
            <a:off x="642698" y="8887493"/>
            <a:ext cx="5438140" cy="491331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marL="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SLIDE 7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Among patients who started treatment the majority resided in Tbilisi followed by </a:t>
            </a:r>
            <a:r>
              <a:rPr kumimoji="0" 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Imereti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and Adjara regions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995164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165576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BC351-1350-4C0F-B4C2-C03EF98DF785}" type="datetimeFigureOut">
              <a:rPr lang="en-US" smtClean="0"/>
              <a:t>5/16/2018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F8C878-4C92-47B5-A887-5920EDE59C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82878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75F3A-37DD-4CB1-8753-8C47C960DBB1}" type="datetimeFigureOut">
              <a:rPr lang="en-US" smtClean="0"/>
              <a:t>5/16/2018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670B0-C32D-4A9F-88AC-88C7964F93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7755861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6"/>
            <a:ext cx="2628900" cy="5811839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6"/>
            <a:ext cx="7734300" cy="5811839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75F3A-37DD-4CB1-8753-8C47C960DBB1}" type="datetimeFigureOut">
              <a:rPr lang="en-US" smtClean="0"/>
              <a:t>5/16/2018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670B0-C32D-4A9F-88AC-88C7964F93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4509268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412780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412780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Footer Placeholder 4">
            <a:extLst/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Population Health Sciences</a:t>
            </a:r>
          </a:p>
        </p:txBody>
      </p:sp>
      <p:sp>
        <p:nvSpPr>
          <p:cNvPr id="6" name="Slide Number Placeholder 5">
            <a:extLst/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40B24DC-2007-EF47-9156-B4CE3FA46389}" type="slidenum">
              <a:rPr lang="en-GB" altLang="en-US"/>
              <a:pPr/>
              <a:t>‹#›</a:t>
            </a:fld>
            <a:endParaRPr lang="en-GB" altLang="en-US"/>
          </a:p>
        </p:txBody>
      </p:sp>
      <p:sp>
        <p:nvSpPr>
          <p:cNvPr id="7" name="Date Placeholder 6">
            <a:extLst/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Bristol Medical School </a:t>
            </a:r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2916467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9_Data Slide (for content heavy tables and chart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09600" y="274639"/>
            <a:ext cx="10972800" cy="114300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4000"/>
              </a:lnSpc>
              <a:defRPr sz="3733" b="1" baseline="0">
                <a:solidFill>
                  <a:srgbClr val="00788A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 dirty="0"/>
              <a:t>Bottom band: NCHHSTP</a:t>
            </a: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6" name="Text Placeholder 7"/>
          <p:cNvSpPr>
            <a:spLocks noGrp="1"/>
          </p:cNvSpPr>
          <p:nvPr>
            <p:ph type="body" sz="quarter" idx="10"/>
          </p:nvPr>
        </p:nvSpPr>
        <p:spPr>
          <a:xfrm>
            <a:off x="609600" y="1545167"/>
            <a:ext cx="10972800" cy="4455584"/>
          </a:xfrm>
        </p:spPr>
        <p:txBody>
          <a:bodyPr/>
          <a:lstStyle>
            <a:lvl1pPr marL="457189" indent="-457189">
              <a:buClr>
                <a:srgbClr val="006A71"/>
              </a:buClr>
              <a:buFont typeface="Wingdings" panose="05000000000000000000" pitchFamily="2" charset="2"/>
              <a:buChar char="§"/>
              <a:defRPr sz="2667">
                <a:solidFill>
                  <a:schemeClr val="accent4">
                    <a:lumMod val="75000"/>
                  </a:schemeClr>
                </a:solidFill>
              </a:defRPr>
            </a:lvl1pPr>
            <a:lvl2pPr>
              <a:buClr>
                <a:srgbClr val="9A4E9E"/>
              </a:buClr>
              <a:defRPr sz="2667">
                <a:solidFill>
                  <a:schemeClr val="accent4">
                    <a:lumMod val="75000"/>
                  </a:schemeClr>
                </a:solidFill>
              </a:defRPr>
            </a:lvl2pPr>
            <a:lvl3pPr>
              <a:buClr>
                <a:srgbClr val="C00000"/>
              </a:buClr>
              <a:defRPr sz="2667">
                <a:solidFill>
                  <a:schemeClr val="accent4">
                    <a:lumMod val="75000"/>
                  </a:schemeClr>
                </a:solidFill>
              </a:defRPr>
            </a:lvl3pPr>
            <a:lvl4pPr>
              <a:defRPr sz="2667">
                <a:solidFill>
                  <a:schemeClr val="accent4">
                    <a:lumMod val="75000"/>
                  </a:schemeClr>
                </a:solidFill>
              </a:defRPr>
            </a:lvl4pPr>
            <a:lvl5pPr>
              <a:defRPr sz="2667">
                <a:solidFill>
                  <a:schemeClr val="accent4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7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3670B0-C32D-4A9F-88AC-88C7964F93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7807911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A6C54-B8F4-491D-A1D2-A75312E66E03}" type="datetimeFigureOut">
              <a:rPr lang="en-US" smtClean="0"/>
              <a:t>5/16/2018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4C3C9-F06A-481B-A2B5-38BF2C9B23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37854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75F3A-37DD-4CB1-8753-8C47C960DBB1}" type="datetimeFigureOut">
              <a:rPr lang="en-US" smtClean="0"/>
              <a:t>5/16/2018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670B0-C32D-4A9F-88AC-88C7964F93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5960277"/>
      </p:ext>
    </p:extLst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75F3A-37DD-4CB1-8753-8C47C960DBB1}" type="datetimeFigureOut">
              <a:rPr lang="en-US" smtClean="0"/>
              <a:t>5/16/2018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670B0-C32D-4A9F-88AC-88C7964F93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9319826"/>
      </p:ext>
    </p:extLst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75F3A-37DD-4CB1-8753-8C47C960DBB1}" type="datetimeFigureOut">
              <a:rPr lang="en-US" smtClean="0"/>
              <a:t>5/16/2018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670B0-C32D-4A9F-88AC-88C7964F93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2671425"/>
      </p:ext>
    </p:extLst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75F3A-37DD-4CB1-8753-8C47C960DBB1}" type="datetimeFigureOut">
              <a:rPr lang="en-US" smtClean="0"/>
              <a:t>5/16/2018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670B0-C32D-4A9F-88AC-88C7964F93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6534033"/>
      </p:ext>
    </p:extLst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3F15F-C097-4354-82A0-DD3F6041ACCC}" type="datetimeFigureOut">
              <a:rPr lang="en-US" smtClean="0"/>
              <a:t>5/16/2018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15C3F-4E4A-4CBA-B5ED-A870A13D73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94730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1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75F3A-37DD-4CB1-8753-8C47C960DBB1}" type="datetimeFigureOut">
              <a:rPr lang="en-US" smtClean="0"/>
              <a:t>5/16/2018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670B0-C32D-4A9F-88AC-88C7964F93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6859051"/>
      </p:ext>
    </p:extLst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1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75F3A-37DD-4CB1-8753-8C47C960DBB1}" type="datetimeFigureOut">
              <a:rPr lang="en-US" smtClean="0"/>
              <a:t>5/16/2018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670B0-C32D-4A9F-88AC-88C7964F93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4370645"/>
      </p:ext>
    </p:extLst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475F3A-37DD-4CB1-8753-8C47C960DBB1}" type="datetimeFigureOut">
              <a:rPr lang="en-US" smtClean="0"/>
              <a:t>5/16/2018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3670B0-C32D-4A9F-88AC-88C7964F93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58388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ransition>
    <p:fade/>
  </p:transition>
  <p:timing>
    <p:tnLst>
      <p:par>
        <p:cTn id="1" dur="indefinite" restart="never" nodeType="tmRoot"/>
      </p:par>
    </p:tnLst>
  </p:timing>
  <p:hf hdr="0" ftr="0" dt="0"/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2"/>
            <a:ext cx="12192000" cy="6885710"/>
            <a:chOff x="0" y="1"/>
            <a:chExt cx="12192000" cy="6885710"/>
          </a:xfrm>
          <a:noFill/>
        </p:grpSpPr>
        <p:graphicFrame>
          <p:nvGraphicFramePr>
            <p:cNvPr id="7" name="Chart 6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1876412805"/>
                </p:ext>
              </p:extLst>
            </p:nvPr>
          </p:nvGraphicFramePr>
          <p:xfrm>
            <a:off x="0" y="1"/>
            <a:ext cx="12192000" cy="68580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  <p:sp>
          <p:nvSpPr>
            <p:cNvPr id="5" name="Rectangle 4"/>
            <p:cNvSpPr/>
            <p:nvPr/>
          </p:nvSpPr>
          <p:spPr>
            <a:xfrm>
              <a:off x="415637" y="6239380"/>
              <a:ext cx="10475276" cy="646331"/>
            </a:xfrm>
            <a:prstGeom prst="rect">
              <a:avLst/>
            </a:prstGeom>
            <a:grpFill/>
          </p:spPr>
          <p:txBody>
            <a:bodyPr wrap="square">
              <a:spAutoFit/>
            </a:bodyPr>
            <a:lstStyle/>
            <a:p>
              <a:pPr defTabSz="121917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200" dirty="0">
                <a:solidFill>
                  <a:prstClr val="white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defTabSz="121917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 dirty="0">
                  <a:solidFill>
                    <a:prstClr val="white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* of </a:t>
              </a:r>
              <a:r>
                <a:rPr lang="en-US" sz="1200" b="1" dirty="0" smtClean="0">
                  <a:solidFill>
                    <a:prstClr val="white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39,074 </a:t>
              </a:r>
              <a:r>
                <a:rPr lang="en-US" sz="1200" dirty="0" smtClean="0">
                  <a:solidFill>
                    <a:prstClr val="white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patients </a:t>
              </a:r>
              <a:r>
                <a:rPr lang="en-US" sz="1200" dirty="0">
                  <a:solidFill>
                    <a:prstClr val="white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eligible for SVR assessment, </a:t>
              </a:r>
              <a:r>
                <a:rPr lang="en-US" sz="1200" b="1" dirty="0" smtClean="0">
                  <a:solidFill>
                    <a:prstClr val="white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30,346 </a:t>
              </a:r>
              <a:r>
                <a:rPr lang="en-US" sz="1200" dirty="0">
                  <a:solidFill>
                    <a:prstClr val="white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were tested, </a:t>
              </a:r>
              <a:r>
                <a:rPr lang="en-US" sz="1200" dirty="0" smtClean="0">
                  <a:solidFill>
                    <a:prstClr val="white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29,805 </a:t>
              </a:r>
              <a:r>
                <a:rPr lang="en-US" sz="1200" b="1" dirty="0" smtClean="0">
                  <a:solidFill>
                    <a:prstClr val="white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(98.2%) </a:t>
              </a:r>
              <a:r>
                <a:rPr lang="en-US" sz="1200" dirty="0">
                  <a:solidFill>
                    <a:prstClr val="white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achieved SVR,   </a:t>
              </a:r>
              <a:r>
                <a:rPr lang="en-US" sz="1200" dirty="0" smtClean="0">
                  <a:solidFill>
                    <a:prstClr val="white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8,728 (21.0% </a:t>
              </a:r>
              <a:r>
                <a:rPr lang="en-US" sz="1200" dirty="0">
                  <a:solidFill>
                    <a:prstClr val="white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) missing data</a:t>
              </a:r>
              <a:endParaRPr lang="en-US" sz="1200" b="1" dirty="0">
                <a:solidFill>
                  <a:prstClr val="white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defTabSz="121917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200" dirty="0">
                <a:solidFill>
                  <a:prstClr val="black"/>
                </a:solidFill>
                <a:latin typeface="Myriad Web Pro" panose="020B0503030403020204" pitchFamily="34" charset="0"/>
              </a:endParaRPr>
            </a:p>
          </p:txBody>
        </p:sp>
      </p:grpSp>
      <p:sp>
        <p:nvSpPr>
          <p:cNvPr id="2" name="TextBox 1"/>
          <p:cNvSpPr txBox="1"/>
          <p:nvPr/>
        </p:nvSpPr>
        <p:spPr>
          <a:xfrm>
            <a:off x="2307045" y="241162"/>
            <a:ext cx="7577908" cy="9131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defTabSz="121917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667" b="1" dirty="0">
                <a:solidFill>
                  <a:srgbClr val="FFC000"/>
                </a:solidFill>
                <a:latin typeface="+mj-lt"/>
              </a:rPr>
              <a:t>Georgia Hepatitis C Elimination Program Care Cascade</a:t>
            </a:r>
          </a:p>
          <a:p>
            <a:pPr algn="ctr" defTabSz="121917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667" b="1" dirty="0">
                <a:solidFill>
                  <a:srgbClr val="FFC000"/>
                </a:solidFill>
                <a:latin typeface="+mj-lt"/>
              </a:rPr>
              <a:t>April 28, 2015 – </a:t>
            </a:r>
            <a:r>
              <a:rPr lang="en-US" sz="2667" b="1" dirty="0" smtClean="0">
                <a:solidFill>
                  <a:srgbClr val="FFC000"/>
                </a:solidFill>
                <a:latin typeface="+mj-lt"/>
              </a:rPr>
              <a:t>April 30, 2018</a:t>
            </a:r>
            <a:endParaRPr lang="en-US" sz="2667" b="1" dirty="0">
              <a:solidFill>
                <a:srgbClr val="FFC00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728310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2"/>
          <p:cNvGraphicFramePr/>
          <p:nvPr>
            <p:extLst>
              <p:ext uri="{D42A27DB-BD31-4B8C-83A1-F6EECF244321}">
                <p14:modId xmlns:p14="http://schemas.microsoft.com/office/powerpoint/2010/main" val="1701570530"/>
              </p:ext>
            </p:extLst>
          </p:nvPr>
        </p:nvGraphicFramePr>
        <p:xfrm>
          <a:off x="159027" y="830663"/>
          <a:ext cx="11781182" cy="567615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578273" y="338221"/>
            <a:ext cx="1073146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7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b="1" dirty="0">
                <a:solidFill>
                  <a:srgbClr val="FFC000"/>
                </a:solidFill>
                <a:latin typeface="Calibri Light" panose="020F0302020204030204"/>
              </a:rPr>
              <a:t>Patients initiating treatment, Georgia HCV elimination program, April 2015 – </a:t>
            </a:r>
            <a:r>
              <a:rPr lang="en-US" sz="2400" b="1" dirty="0" smtClean="0">
                <a:solidFill>
                  <a:srgbClr val="FFC000"/>
                </a:solidFill>
                <a:latin typeface="Calibri Light" panose="020F0302020204030204"/>
              </a:rPr>
              <a:t>April 2018</a:t>
            </a:r>
            <a:endParaRPr lang="en-US" sz="2400" b="1" dirty="0">
              <a:solidFill>
                <a:srgbClr val="FFC000"/>
              </a:solidFill>
              <a:latin typeface="Calibri Light" panose="020F03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043810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390</TotalTime>
  <Words>323</Words>
  <Application>Microsoft Office PowerPoint</Application>
  <PresentationFormat>Widescreen</PresentationFormat>
  <Paragraphs>31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Arial</vt:lpstr>
      <vt:lpstr>Calibri</vt:lpstr>
      <vt:lpstr>Calibri Light</vt:lpstr>
      <vt:lpstr>Myriad Web Pro</vt:lpstr>
      <vt:lpstr>Times New Roman</vt:lpstr>
      <vt:lpstr>Wingdings</vt:lpstr>
      <vt:lpstr>1_Office Theme</vt:lpstr>
      <vt:lpstr>PowerPoint Presentation</vt:lpstr>
      <vt:lpstr>PowerPoint Presentation</vt:lpstr>
    </vt:vector>
  </TitlesOfParts>
  <Company>Centers for Disease Control and Prevention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Shadaker, Shaun (CDC/OID/NCHHSTP)</dc:creator>
  <cp:lastModifiedBy>Shadaker, Shaun (CDC/OID/NCHHSTP)</cp:lastModifiedBy>
  <cp:revision>23</cp:revision>
  <dcterms:created xsi:type="dcterms:W3CDTF">2018-01-16T14:56:01Z</dcterms:created>
  <dcterms:modified xsi:type="dcterms:W3CDTF">2018-05-16T16:57:49Z</dcterms:modified>
</cp:coreProperties>
</file>